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2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C1C1C1"/>
    <a:srgbClr val="218048"/>
    <a:srgbClr val="27AE60"/>
    <a:srgbClr val="208047"/>
    <a:srgbClr val="1F8C4C"/>
    <a:srgbClr val="914E44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824" y="2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18048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4" Type="http://schemas.openxmlformats.org/officeDocument/2006/relationships/image" Target="../media/image6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hyperlink" Target="http://freestock.ca/signs_symbols_g43-recycling_grunge_sign__sepia_p1709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6045997984_e7a8dcc226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663" r="27157" b="4496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7"/>
            <a:ext cx="6869226" cy="1329765"/>
          </a:xfrm>
          <a:solidFill>
            <a:schemeClr val="tx1">
              <a:alpha val="50000"/>
            </a:schemeClr>
          </a:solidFill>
          <a:ln>
            <a:noFill/>
          </a:ln>
        </p:spPr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As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humans develop land for housing and industry, natural habitats shrink and become more isolated.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This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is called </a:t>
            </a:r>
            <a:r>
              <a:rPr lang="en-US" sz="2400" b="1" i="1" dirty="0">
                <a:solidFill>
                  <a:srgbClr val="FFFFFF"/>
                </a:solidFill>
                <a:latin typeface="Candara"/>
                <a:cs typeface="Candara"/>
              </a:rPr>
              <a:t>habitat fragmentation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. 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4076" y="5294118"/>
            <a:ext cx="8410202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dirty="0">
                <a:solidFill>
                  <a:srgbClr val="FFFFFF"/>
                </a:solidFill>
                <a:latin typeface="Candara"/>
                <a:cs typeface="Candara"/>
              </a:rPr>
              <a:t>Over time, these changes alter the make up of </a:t>
            </a:r>
            <a:r>
              <a:rPr lang="en-US" sz="2400" dirty="0" smtClean="0">
                <a:solidFill>
                  <a:srgbClr val="FFFFFF"/>
                </a:solidFill>
                <a:latin typeface="Candara"/>
                <a:cs typeface="Candara"/>
              </a:rPr>
              <a:t>our remaining </a:t>
            </a:r>
            <a:r>
              <a:rPr lang="en-US" sz="2400" dirty="0">
                <a:solidFill>
                  <a:srgbClr val="FFFFFF"/>
                </a:solidFill>
                <a:latin typeface="Candara"/>
                <a:cs typeface="Candara"/>
              </a:rPr>
              <a:t>forests and </a:t>
            </a:r>
            <a:r>
              <a:rPr lang="en-US" sz="2400" dirty="0" smtClean="0">
                <a:solidFill>
                  <a:srgbClr val="FFFFFF"/>
                </a:solidFill>
                <a:latin typeface="Candara"/>
                <a:cs typeface="Candara"/>
              </a:rPr>
              <a:t>wetlands. And that </a:t>
            </a:r>
            <a:r>
              <a:rPr lang="en-US" sz="2400" dirty="0">
                <a:solidFill>
                  <a:srgbClr val="FFFFFF"/>
                </a:solidFill>
                <a:latin typeface="Candara"/>
                <a:cs typeface="Candara"/>
              </a:rPr>
              <a:t>makes it even harder for our native plants and animals to survive.</a:t>
            </a: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4100587" y="1478801"/>
            <a:ext cx="4693691" cy="366893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Smaller patches of habitat make it harder for native animals to find food, shelter, and mates.</a:t>
            </a:r>
          </a:p>
          <a:p>
            <a:pPr algn="l">
              <a:spcAft>
                <a:spcPts val="1200"/>
              </a:spcAft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Non-native </a:t>
            </a:r>
            <a:r>
              <a:rPr lang="en-US" sz="2200" b="1" i="1" dirty="0" smtClean="0">
                <a:solidFill>
                  <a:srgbClr val="FFFFFF"/>
                </a:solidFill>
                <a:latin typeface="Candara"/>
                <a:cs typeface="Candara"/>
              </a:rPr>
              <a:t>invasive species </a:t>
            </a: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thrive in these altered environments and outcompete native species.</a:t>
            </a:r>
          </a:p>
          <a:p>
            <a:pPr algn="l">
              <a:spcAft>
                <a:spcPts val="1200"/>
              </a:spcAft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Some native species, like deer, become too abundan</a:t>
            </a:r>
            <a:r>
              <a:rPr lang="en-US" sz="2200" b="1" dirty="0">
                <a:solidFill>
                  <a:srgbClr val="FFFFFF"/>
                </a:solidFill>
                <a:latin typeface="Candara"/>
                <a:cs typeface="Candara"/>
              </a:rPr>
              <a:t>t</a:t>
            </a: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 and prevent native plants from regenerating.</a:t>
            </a:r>
          </a:p>
        </p:txBody>
      </p:sp>
      <p:grpSp>
        <p:nvGrpSpPr>
          <p:cNvPr id="2" name="Group 1"/>
          <p:cNvGrpSpPr/>
          <p:nvPr/>
        </p:nvGrpSpPr>
        <p:grpSpPr>
          <a:xfrm>
            <a:off x="2932526" y="1568754"/>
            <a:ext cx="949851" cy="926735"/>
            <a:chOff x="2822970" y="1556054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822970" y="1556054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935839" y="1556054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932526" y="2799663"/>
            <a:ext cx="949851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932526" y="4035014"/>
            <a:ext cx="949851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1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</a:t>
            </a:r>
            <a:endParaRPr lang="en-US" sz="51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833" t="19932" r="42849" b="53750"/>
          <a:stretch/>
        </p:blipFill>
        <p:spPr>
          <a:xfrm>
            <a:off x="598981" y="1964265"/>
            <a:ext cx="1879008" cy="25053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2851646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Reduce Urban Sprawl</a:t>
            </a:r>
          </a:p>
        </p:txBody>
      </p:sp>
      <p:pic>
        <p:nvPicPr>
          <p:cNvPr id="12" name="Picture 11" descr="Thames_Street_Fells_Poin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694" y="2771331"/>
            <a:ext cx="4090501" cy="271506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5089690" y="2744883"/>
            <a:ext cx="3704588" cy="1200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>
                <a:solidFill>
                  <a:schemeClr val="bg1"/>
                </a:solidFill>
                <a:latin typeface="Candara"/>
                <a:cs typeface="Candara"/>
              </a:rPr>
              <a:t>Living in cities is one of the best ways to help preserve native </a:t>
            </a: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habitats</a:t>
            </a: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!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5089690" y="4016514"/>
            <a:ext cx="3554668" cy="144655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dirty="0">
                <a:solidFill>
                  <a:schemeClr val="bg1"/>
                </a:solidFill>
                <a:latin typeface="Candara"/>
                <a:cs typeface="Candara"/>
              </a:rPr>
              <a:t>This limits the amount of land and resources we </a:t>
            </a: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use. It also reduces pollution by limiting the need to drive.</a:t>
            </a:r>
            <a:endParaRPr lang="en-US" sz="2200" dirty="0">
              <a:solidFill>
                <a:schemeClr val="bg1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5175482" y="2425107"/>
            <a:ext cx="3661654" cy="36317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Grow native plants in your yard to provide food and shelter for wildlife. If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you have a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big lawn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, plant some of it with native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trees!</a:t>
            </a:r>
          </a:p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Learn about the benefits of putting up bird houses and bat houses. Birds and bats help to control mosquitoes and other insect pests.</a:t>
            </a:r>
            <a:endParaRPr lang="en-US" sz="22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Create Habitat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3596684848_dcc3d9fe6d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245" t="4609" r="45469" b="55869"/>
          <a:stretch/>
        </p:blipFill>
        <p:spPr>
          <a:xfrm>
            <a:off x="544914" y="2546668"/>
            <a:ext cx="2015067" cy="375386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Clouded sulphur and bee rsz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82775" y="2546668"/>
            <a:ext cx="2015067" cy="15125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5" name="Picture 4" descr="TRES perched 0302B rsz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121" t="22318" r="18746" b="24332"/>
          <a:stretch/>
        </p:blipFill>
        <p:spPr>
          <a:xfrm>
            <a:off x="2882775" y="4425943"/>
            <a:ext cx="2015067" cy="191511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8" name="Rectangle 7"/>
          <p:cNvSpPr/>
          <p:nvPr/>
        </p:nvSpPr>
        <p:spPr>
          <a:xfrm>
            <a:off x="824427" y="5744852"/>
            <a:ext cx="1187789" cy="369332"/>
          </a:xfrm>
          <a:prstGeom prst="rect">
            <a:avLst/>
          </a:prstGeom>
          <a:solidFill>
            <a:srgbClr val="C1C1C1">
              <a:alpha val="51000"/>
            </a:srgbClr>
          </a:solidFill>
        </p:spPr>
        <p:txBody>
          <a:bodyPr wrap="none">
            <a:spAutoFit/>
          </a:bodyPr>
          <a:lstStyle/>
          <a:p>
            <a:r>
              <a:rPr lang="en-US" b="1" i="1" dirty="0" smtClean="0">
                <a:latin typeface="Candara"/>
                <a:cs typeface="Candara"/>
              </a:rPr>
              <a:t>Bat house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41008271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4747240" y="2524242"/>
            <a:ext cx="3949496" cy="103308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Be more careful about what you use and throw away! </a:t>
            </a:r>
            <a:endParaRPr lang="en-US" sz="2400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pic>
        <p:nvPicPr>
          <p:cNvPr id="12" name="Picture 11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" t="4432" r="4038" b="6866"/>
          <a:stretch/>
        </p:blipFill>
        <p:spPr>
          <a:xfrm>
            <a:off x="824427" y="2606501"/>
            <a:ext cx="3442303" cy="33182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5" name="Rectangle 14"/>
          <p:cNvSpPr/>
          <p:nvPr/>
        </p:nvSpPr>
        <p:spPr>
          <a:xfrm>
            <a:off x="4747240" y="3443023"/>
            <a:ext cx="3598830" cy="24622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Buying </a:t>
            </a:r>
            <a:r>
              <a:rPr lang="en-US" sz="2200" dirty="0">
                <a:solidFill>
                  <a:srgbClr val="FFFFFF"/>
                </a:solidFill>
                <a:latin typeface="Candara"/>
                <a:cs typeface="Candara"/>
              </a:rPr>
              <a:t>less and recycling more means you’ll use fewer resources that require land. This will help preserve </a:t>
            </a: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habitat—not </a:t>
            </a:r>
            <a:r>
              <a:rPr lang="en-US" sz="2200" dirty="0">
                <a:solidFill>
                  <a:srgbClr val="FFFFFF"/>
                </a:solidFill>
                <a:latin typeface="Candara"/>
                <a:cs typeface="Candara"/>
              </a:rPr>
              <a:t>only in Maryland, but throughout the world!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Conserve Resources</a:t>
            </a: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249858" cy="4630877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under Creative Commons </a:t>
            </a:r>
            <a:r>
              <a:rPr lang="en-US" sz="20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sa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sz="500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"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Community Planning” by La 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Citta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Vita via 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0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/>
            </a:r>
            <a:br>
              <a:rPr lang="en-US" sz="10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500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“Deer Crossing” by </a:t>
            </a:r>
            <a:r>
              <a:rPr lang="en-US" sz="1800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Julián</a:t>
            </a: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“Bat House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” by 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anneheathen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0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/>
            </a:r>
            <a:br>
              <a:rPr lang="en-US" sz="10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by/3.0/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500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“Recycling Grunge Sign” by Nicolas Raymond via </a:t>
            </a:r>
            <a:r>
              <a:rPr lang="en-US" sz="1800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(cropped),</a:t>
            </a:r>
            <a:b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18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available at: </a:t>
            </a:r>
            <a:r>
              <a:rPr lang="en-US" sz="16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</a:t>
            </a:r>
            <a:r>
              <a:rPr lang="en-US" sz="16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://freestock.ca/signs_symbols_g43-recycling_grunge_sign__sepia_p1709.</a:t>
            </a:r>
            <a:r>
              <a:rPr lang="en-US" sz="1600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html</a:t>
            </a:r>
          </a:p>
          <a:p>
            <a:pPr marL="571500" lvl="1" algn="l">
              <a:spcBef>
                <a:spcPts val="480"/>
              </a:spcBef>
              <a:buClr>
                <a:schemeClr val="bg1"/>
              </a:buClr>
              <a:buSzPct val="100000"/>
            </a:pPr>
            <a:endParaRPr lang="en-US" sz="1600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  <a:hlinkClick r:id="rId2"/>
            </a:endParaRPr>
          </a:p>
          <a:p>
            <a:pPr marL="342900" lvl="0" indent="-34290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“Clouded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Sulphur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and Bee”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courtesy 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Martha Johnston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342900" lvl="0" indent="-34290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“Tree Swallow Perched”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courtesy Martha Johnston</a:t>
            </a:r>
            <a:endParaRPr sz="1600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108873700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9495</TotalTime>
  <Words>312</Words>
  <Application>Microsoft Macintosh PowerPoint</Application>
  <PresentationFormat>On-screen Show (4:3)</PresentationFormat>
  <Paragraphs>38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106</cp:revision>
  <dcterms:created xsi:type="dcterms:W3CDTF">2014-08-26T01:16:15Z</dcterms:created>
  <dcterms:modified xsi:type="dcterms:W3CDTF">2015-11-29T18:52:57Z</dcterms:modified>
</cp:coreProperties>
</file>

<file path=docProps/thumbnail.jpeg>
</file>